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59" r:id="rId6"/>
    <p:sldId id="265" r:id="rId7"/>
    <p:sldId id="266" r:id="rId8"/>
    <p:sldId id="260" r:id="rId9"/>
    <p:sldId id="261" r:id="rId10"/>
    <p:sldId id="267"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7.svg"/><Relationship Id="rId1" Type="http://schemas.openxmlformats.org/officeDocument/2006/relationships/image" Target="../media/image16.png"/><Relationship Id="rId6" Type="http://schemas.openxmlformats.org/officeDocument/2006/relationships/image" Target="../media/image11.svg"/><Relationship Id="rId5" Type="http://schemas.openxmlformats.org/officeDocument/2006/relationships/image" Target="../media/image18.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3B76B30-43BB-4722-9EBB-51EE68D958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2D96295-7B96-4855-B193-12A1E419E6E3}">
      <dgm:prSet/>
      <dgm:spPr/>
      <dgm:t>
        <a:bodyPr/>
        <a:lstStyle/>
        <a:p>
          <a:r>
            <a:rPr lang="en-US" dirty="0"/>
            <a:t>My brother is a restorer and has a Japanese restaurant in the north of Paris (France). He wants to expand his business and create a chain of Japanese restaurants in France at first and then in Europe. For his second restaurant, he stays in Paris and he would like to detect the optimal location for this second restaurant. He would like to be in a neighborhood similar to the first restaurant area with some constraints that are:</a:t>
          </a:r>
        </a:p>
      </dgm:t>
    </dgm:pt>
    <dgm:pt modelId="{E0ECD5C6-78AD-4E1C-BAB7-6F17484CBB74}" type="parTrans" cxnId="{68041101-51FB-4D14-8198-7C4EE3CD05E2}">
      <dgm:prSet/>
      <dgm:spPr/>
      <dgm:t>
        <a:bodyPr/>
        <a:lstStyle/>
        <a:p>
          <a:endParaRPr lang="en-US"/>
        </a:p>
      </dgm:t>
    </dgm:pt>
    <dgm:pt modelId="{798A3708-4AC8-44F5-91C9-A9AECADAD8D3}" type="sibTrans" cxnId="{68041101-51FB-4D14-8198-7C4EE3CD05E2}">
      <dgm:prSet/>
      <dgm:spPr/>
      <dgm:t>
        <a:bodyPr/>
        <a:lstStyle/>
        <a:p>
          <a:endParaRPr lang="en-US"/>
        </a:p>
      </dgm:t>
    </dgm:pt>
    <dgm:pt modelId="{F2E74403-8627-4B97-A081-33F8C48C3F7E}">
      <dgm:prSet/>
      <dgm:spPr/>
      <dgm:t>
        <a:bodyPr/>
        <a:lstStyle/>
        <a:p>
          <a:r>
            <a:rPr lang="en-US"/>
            <a:t>low Japanese restaurants in vicinity (&lt; 5)</a:t>
          </a:r>
        </a:p>
      </dgm:t>
    </dgm:pt>
    <dgm:pt modelId="{07C83CCA-2CE7-4E68-A54D-84817B25CC9E}" type="parTrans" cxnId="{ADB83A28-1B3E-43D7-A54A-816A312AA600}">
      <dgm:prSet/>
      <dgm:spPr/>
      <dgm:t>
        <a:bodyPr/>
        <a:lstStyle/>
        <a:p>
          <a:endParaRPr lang="en-US"/>
        </a:p>
      </dgm:t>
    </dgm:pt>
    <dgm:pt modelId="{3AFC76F3-6735-406E-A588-6B0CCA125904}" type="sibTrans" cxnId="{ADB83A28-1B3E-43D7-A54A-816A312AA600}">
      <dgm:prSet/>
      <dgm:spPr/>
      <dgm:t>
        <a:bodyPr/>
        <a:lstStyle/>
        <a:p>
          <a:endParaRPr lang="en-US"/>
        </a:p>
      </dgm:t>
    </dgm:pt>
    <dgm:pt modelId="{AC8EB87E-01E0-4C03-A34D-08AC2B639862}">
      <dgm:prSet/>
      <dgm:spPr/>
      <dgm:t>
        <a:bodyPr/>
        <a:lstStyle/>
        <a:p>
          <a:r>
            <a:rPr lang="en-US"/>
            <a:t>neighborhood with two middle school at least</a:t>
          </a:r>
        </a:p>
      </dgm:t>
    </dgm:pt>
    <dgm:pt modelId="{B1535553-5A9B-4C23-97E2-FE7815B5F8EE}" type="parTrans" cxnId="{BA2BD1A8-4AC7-4732-A332-06B86C4E5BF2}">
      <dgm:prSet/>
      <dgm:spPr/>
      <dgm:t>
        <a:bodyPr/>
        <a:lstStyle/>
        <a:p>
          <a:endParaRPr lang="en-US"/>
        </a:p>
      </dgm:t>
    </dgm:pt>
    <dgm:pt modelId="{45759318-B1F6-4B34-AF59-86409CBE2E36}" type="sibTrans" cxnId="{BA2BD1A8-4AC7-4732-A332-06B86C4E5BF2}">
      <dgm:prSet/>
      <dgm:spPr/>
      <dgm:t>
        <a:bodyPr/>
        <a:lstStyle/>
        <a:p>
          <a:endParaRPr lang="en-US"/>
        </a:p>
      </dgm:t>
    </dgm:pt>
    <dgm:pt modelId="{65F3B280-5F14-43B1-942B-276774476ADC}">
      <dgm:prSet/>
      <dgm:spPr/>
      <dgm:t>
        <a:bodyPr/>
        <a:lstStyle/>
        <a:p>
          <a:r>
            <a:rPr lang="en-US"/>
            <a:t>neighborhood with 3 bike station at least</a:t>
          </a:r>
        </a:p>
      </dgm:t>
    </dgm:pt>
    <dgm:pt modelId="{E7E5F56D-7333-4AB8-B314-B0DE9ED11064}" type="parTrans" cxnId="{8C8D8327-2BC8-437E-9D2C-4F442F1CCE9C}">
      <dgm:prSet/>
      <dgm:spPr/>
      <dgm:t>
        <a:bodyPr/>
        <a:lstStyle/>
        <a:p>
          <a:endParaRPr lang="en-US"/>
        </a:p>
      </dgm:t>
    </dgm:pt>
    <dgm:pt modelId="{76E14EBC-E693-4753-8FED-24B8D3100581}" type="sibTrans" cxnId="{8C8D8327-2BC8-437E-9D2C-4F442F1CCE9C}">
      <dgm:prSet/>
      <dgm:spPr/>
      <dgm:t>
        <a:bodyPr/>
        <a:lstStyle/>
        <a:p>
          <a:endParaRPr lang="en-US"/>
        </a:p>
      </dgm:t>
    </dgm:pt>
    <dgm:pt modelId="{5B728CB7-3EA9-4004-BB7E-31CA90F0C60D}">
      <dgm:prSet/>
      <dgm:spPr/>
      <dgm:t>
        <a:bodyPr/>
        <a:lstStyle/>
        <a:p>
          <a:r>
            <a:rPr lang="en-US"/>
            <a:t>neighborhood close to city center as possible</a:t>
          </a:r>
        </a:p>
      </dgm:t>
    </dgm:pt>
    <dgm:pt modelId="{15EBAF5B-1FFA-4FC0-A4B7-B6CA060674A1}" type="parTrans" cxnId="{E06B9B25-3A2A-46C8-AF94-0AEFB0F324F5}">
      <dgm:prSet/>
      <dgm:spPr/>
      <dgm:t>
        <a:bodyPr/>
        <a:lstStyle/>
        <a:p>
          <a:endParaRPr lang="en-US"/>
        </a:p>
      </dgm:t>
    </dgm:pt>
    <dgm:pt modelId="{75425319-B9CA-4430-8AFE-89191445E4E8}" type="sibTrans" cxnId="{E06B9B25-3A2A-46C8-AF94-0AEFB0F324F5}">
      <dgm:prSet/>
      <dgm:spPr/>
      <dgm:t>
        <a:bodyPr/>
        <a:lstStyle/>
        <a:p>
          <a:endParaRPr lang="en-US"/>
        </a:p>
      </dgm:t>
    </dgm:pt>
    <dgm:pt modelId="{B9BEEFA2-D77F-46DC-A8BE-2D083D9EB8EC}" type="pres">
      <dgm:prSet presAssocID="{53B76B30-43BB-4722-9EBB-51EE68D958A4}" presName="root" presStyleCnt="0">
        <dgm:presLayoutVars>
          <dgm:dir/>
          <dgm:resizeHandles val="exact"/>
        </dgm:presLayoutVars>
      </dgm:prSet>
      <dgm:spPr/>
    </dgm:pt>
    <dgm:pt modelId="{40DA9021-A74A-4AD8-8A3F-C29AE7FE75D8}" type="pres">
      <dgm:prSet presAssocID="{F2D96295-7B96-4855-B193-12A1E419E6E3}" presName="compNode" presStyleCnt="0"/>
      <dgm:spPr/>
    </dgm:pt>
    <dgm:pt modelId="{205B2213-C1DD-419F-BBC9-F477AF1E23B0}" type="pres">
      <dgm:prSet presAssocID="{F2D96295-7B96-4855-B193-12A1E419E6E3}" presName="bgRect" presStyleLbl="bgShp" presStyleIdx="0" presStyleCnt="5"/>
      <dgm:spPr/>
    </dgm:pt>
    <dgm:pt modelId="{1D4C6A2E-3136-45F4-8084-B1942C3844C7}" type="pres">
      <dgm:prSet presAssocID="{F2D96295-7B96-4855-B193-12A1E419E6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apanese Dolls"/>
        </a:ext>
      </dgm:extLst>
    </dgm:pt>
    <dgm:pt modelId="{12A26972-75F6-4F9D-8203-62C6468E03F7}" type="pres">
      <dgm:prSet presAssocID="{F2D96295-7B96-4855-B193-12A1E419E6E3}" presName="spaceRect" presStyleCnt="0"/>
      <dgm:spPr/>
    </dgm:pt>
    <dgm:pt modelId="{0B7C57D9-2026-423C-8118-07DA952C37A9}" type="pres">
      <dgm:prSet presAssocID="{F2D96295-7B96-4855-B193-12A1E419E6E3}" presName="parTx" presStyleLbl="revTx" presStyleIdx="0" presStyleCnt="5">
        <dgm:presLayoutVars>
          <dgm:chMax val="0"/>
          <dgm:chPref val="0"/>
        </dgm:presLayoutVars>
      </dgm:prSet>
      <dgm:spPr/>
    </dgm:pt>
    <dgm:pt modelId="{02E823B5-A4E3-401B-8A03-C6BB8D49F756}" type="pres">
      <dgm:prSet presAssocID="{798A3708-4AC8-44F5-91C9-A9AECADAD8D3}" presName="sibTrans" presStyleCnt="0"/>
      <dgm:spPr/>
    </dgm:pt>
    <dgm:pt modelId="{F0D2E27E-F29B-4FB1-921D-B94766AB667B}" type="pres">
      <dgm:prSet presAssocID="{F2E74403-8627-4B97-A081-33F8C48C3F7E}" presName="compNode" presStyleCnt="0"/>
      <dgm:spPr/>
    </dgm:pt>
    <dgm:pt modelId="{37A42BB5-114E-4F2C-8B13-E3E4DBFBC57B}" type="pres">
      <dgm:prSet presAssocID="{F2E74403-8627-4B97-A081-33F8C48C3F7E}" presName="bgRect" presStyleLbl="bgShp" presStyleIdx="1" presStyleCnt="5"/>
      <dgm:spPr/>
    </dgm:pt>
    <dgm:pt modelId="{B073FA85-3489-4EA8-A169-9680B453BFDD}" type="pres">
      <dgm:prSet presAssocID="{F2E74403-8627-4B97-A081-33F8C48C3F7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co"/>
        </a:ext>
      </dgm:extLst>
    </dgm:pt>
    <dgm:pt modelId="{27633F4D-BBE0-4BC7-8002-337E60FC17AF}" type="pres">
      <dgm:prSet presAssocID="{F2E74403-8627-4B97-A081-33F8C48C3F7E}" presName="spaceRect" presStyleCnt="0"/>
      <dgm:spPr/>
    </dgm:pt>
    <dgm:pt modelId="{AA25CCAC-10C9-476C-9F53-D3D9FCFF4ED8}" type="pres">
      <dgm:prSet presAssocID="{F2E74403-8627-4B97-A081-33F8C48C3F7E}" presName="parTx" presStyleLbl="revTx" presStyleIdx="1" presStyleCnt="5">
        <dgm:presLayoutVars>
          <dgm:chMax val="0"/>
          <dgm:chPref val="0"/>
        </dgm:presLayoutVars>
      </dgm:prSet>
      <dgm:spPr/>
    </dgm:pt>
    <dgm:pt modelId="{BB9B797D-38FC-49DC-B832-C289A1347CA7}" type="pres">
      <dgm:prSet presAssocID="{3AFC76F3-6735-406E-A588-6B0CCA125904}" presName="sibTrans" presStyleCnt="0"/>
      <dgm:spPr/>
    </dgm:pt>
    <dgm:pt modelId="{8995B6A8-C692-4ADD-9453-4D7032E42F8D}" type="pres">
      <dgm:prSet presAssocID="{AC8EB87E-01E0-4C03-A34D-08AC2B639862}" presName="compNode" presStyleCnt="0"/>
      <dgm:spPr/>
    </dgm:pt>
    <dgm:pt modelId="{34E736C1-7C51-4A38-B459-B44915406B3F}" type="pres">
      <dgm:prSet presAssocID="{AC8EB87E-01E0-4C03-A34D-08AC2B639862}" presName="bgRect" presStyleLbl="bgShp" presStyleIdx="2" presStyleCnt="5"/>
      <dgm:spPr/>
    </dgm:pt>
    <dgm:pt modelId="{E77F46CC-A498-4EA8-B1FE-8F5D04E88731}" type="pres">
      <dgm:prSet presAssocID="{AC8EB87E-01E0-4C03-A34D-08AC2B63986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B882F758-B2C9-4769-A146-5EFAFAD934C7}" type="pres">
      <dgm:prSet presAssocID="{AC8EB87E-01E0-4C03-A34D-08AC2B639862}" presName="spaceRect" presStyleCnt="0"/>
      <dgm:spPr/>
    </dgm:pt>
    <dgm:pt modelId="{62D68960-6560-44B5-AF9D-64D9ADDBA6FA}" type="pres">
      <dgm:prSet presAssocID="{AC8EB87E-01E0-4C03-A34D-08AC2B639862}" presName="parTx" presStyleLbl="revTx" presStyleIdx="2" presStyleCnt="5">
        <dgm:presLayoutVars>
          <dgm:chMax val="0"/>
          <dgm:chPref val="0"/>
        </dgm:presLayoutVars>
      </dgm:prSet>
      <dgm:spPr/>
    </dgm:pt>
    <dgm:pt modelId="{A1E92AB1-F098-416F-BA97-C05007356876}" type="pres">
      <dgm:prSet presAssocID="{45759318-B1F6-4B34-AF59-86409CBE2E36}" presName="sibTrans" presStyleCnt="0"/>
      <dgm:spPr/>
    </dgm:pt>
    <dgm:pt modelId="{E47200D0-749C-4A0A-8ACC-D449B5D1CE69}" type="pres">
      <dgm:prSet presAssocID="{65F3B280-5F14-43B1-942B-276774476ADC}" presName="compNode" presStyleCnt="0"/>
      <dgm:spPr/>
    </dgm:pt>
    <dgm:pt modelId="{7798817B-F5AC-4E11-BED0-CC4E3550DA9B}" type="pres">
      <dgm:prSet presAssocID="{65F3B280-5F14-43B1-942B-276774476ADC}" presName="bgRect" presStyleLbl="bgShp" presStyleIdx="3" presStyleCnt="5"/>
      <dgm:spPr/>
    </dgm:pt>
    <dgm:pt modelId="{25769BD4-4F25-4156-B26B-9E35534FE1A6}" type="pres">
      <dgm:prSet presAssocID="{65F3B280-5F14-43B1-942B-276774476A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ke"/>
        </a:ext>
      </dgm:extLst>
    </dgm:pt>
    <dgm:pt modelId="{92DBBA4F-6EA5-4C06-9DD3-56734F645908}" type="pres">
      <dgm:prSet presAssocID="{65F3B280-5F14-43B1-942B-276774476ADC}" presName="spaceRect" presStyleCnt="0"/>
      <dgm:spPr/>
    </dgm:pt>
    <dgm:pt modelId="{E06F5E62-9FFC-4B07-B62C-EA3BECA2B34C}" type="pres">
      <dgm:prSet presAssocID="{65F3B280-5F14-43B1-942B-276774476ADC}" presName="parTx" presStyleLbl="revTx" presStyleIdx="3" presStyleCnt="5">
        <dgm:presLayoutVars>
          <dgm:chMax val="0"/>
          <dgm:chPref val="0"/>
        </dgm:presLayoutVars>
      </dgm:prSet>
      <dgm:spPr/>
    </dgm:pt>
    <dgm:pt modelId="{53052877-13E8-40AF-A859-29A3EC5688D1}" type="pres">
      <dgm:prSet presAssocID="{76E14EBC-E693-4753-8FED-24B8D3100581}" presName="sibTrans" presStyleCnt="0"/>
      <dgm:spPr/>
    </dgm:pt>
    <dgm:pt modelId="{8C0A11DE-80DD-4602-85EF-338421354D95}" type="pres">
      <dgm:prSet presAssocID="{5B728CB7-3EA9-4004-BB7E-31CA90F0C60D}" presName="compNode" presStyleCnt="0"/>
      <dgm:spPr/>
    </dgm:pt>
    <dgm:pt modelId="{722295F6-F543-42FB-95E5-FFA0BC9C8FC1}" type="pres">
      <dgm:prSet presAssocID="{5B728CB7-3EA9-4004-BB7E-31CA90F0C60D}" presName="bgRect" presStyleLbl="bgShp" presStyleIdx="4" presStyleCnt="5"/>
      <dgm:spPr/>
    </dgm:pt>
    <dgm:pt modelId="{959F0569-F378-4C21-A334-F6315F95EF56}" type="pres">
      <dgm:prSet presAssocID="{5B728CB7-3EA9-4004-BB7E-31CA90F0C6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ity"/>
        </a:ext>
      </dgm:extLst>
    </dgm:pt>
    <dgm:pt modelId="{9118D10F-4105-4FB7-B3B9-3E3AC520D575}" type="pres">
      <dgm:prSet presAssocID="{5B728CB7-3EA9-4004-BB7E-31CA90F0C60D}" presName="spaceRect" presStyleCnt="0"/>
      <dgm:spPr/>
    </dgm:pt>
    <dgm:pt modelId="{50C1FC2D-6E57-4CA8-AB3E-4870FF618292}" type="pres">
      <dgm:prSet presAssocID="{5B728CB7-3EA9-4004-BB7E-31CA90F0C60D}" presName="parTx" presStyleLbl="revTx" presStyleIdx="4" presStyleCnt="5">
        <dgm:presLayoutVars>
          <dgm:chMax val="0"/>
          <dgm:chPref val="0"/>
        </dgm:presLayoutVars>
      </dgm:prSet>
      <dgm:spPr/>
    </dgm:pt>
  </dgm:ptLst>
  <dgm:cxnLst>
    <dgm:cxn modelId="{68041101-51FB-4D14-8198-7C4EE3CD05E2}" srcId="{53B76B30-43BB-4722-9EBB-51EE68D958A4}" destId="{F2D96295-7B96-4855-B193-12A1E419E6E3}" srcOrd="0" destOrd="0" parTransId="{E0ECD5C6-78AD-4E1C-BAB7-6F17484CBB74}" sibTransId="{798A3708-4AC8-44F5-91C9-A9AECADAD8D3}"/>
    <dgm:cxn modelId="{1EECC112-4465-4139-A30C-0895B0A2FF16}" type="presOf" srcId="{AC8EB87E-01E0-4C03-A34D-08AC2B639862}" destId="{62D68960-6560-44B5-AF9D-64D9ADDBA6FA}" srcOrd="0" destOrd="0" presId="urn:microsoft.com/office/officeart/2018/2/layout/IconVerticalSolidList"/>
    <dgm:cxn modelId="{E06B9B25-3A2A-46C8-AF94-0AEFB0F324F5}" srcId="{53B76B30-43BB-4722-9EBB-51EE68D958A4}" destId="{5B728CB7-3EA9-4004-BB7E-31CA90F0C60D}" srcOrd="4" destOrd="0" parTransId="{15EBAF5B-1FFA-4FC0-A4B7-B6CA060674A1}" sibTransId="{75425319-B9CA-4430-8AFE-89191445E4E8}"/>
    <dgm:cxn modelId="{8C8D8327-2BC8-437E-9D2C-4F442F1CCE9C}" srcId="{53B76B30-43BB-4722-9EBB-51EE68D958A4}" destId="{65F3B280-5F14-43B1-942B-276774476ADC}" srcOrd="3" destOrd="0" parTransId="{E7E5F56D-7333-4AB8-B314-B0DE9ED11064}" sibTransId="{76E14EBC-E693-4753-8FED-24B8D3100581}"/>
    <dgm:cxn modelId="{ADB83A28-1B3E-43D7-A54A-816A312AA600}" srcId="{53B76B30-43BB-4722-9EBB-51EE68D958A4}" destId="{F2E74403-8627-4B97-A081-33F8C48C3F7E}" srcOrd="1" destOrd="0" parTransId="{07C83CCA-2CE7-4E68-A54D-84817B25CC9E}" sibTransId="{3AFC76F3-6735-406E-A588-6B0CCA125904}"/>
    <dgm:cxn modelId="{378BAE30-B149-4352-9FEA-5D46AA0E30A3}" type="presOf" srcId="{5B728CB7-3EA9-4004-BB7E-31CA90F0C60D}" destId="{50C1FC2D-6E57-4CA8-AB3E-4870FF618292}" srcOrd="0" destOrd="0" presId="urn:microsoft.com/office/officeart/2018/2/layout/IconVerticalSolidList"/>
    <dgm:cxn modelId="{E0CEB94C-F80B-4605-A0DB-202137495410}" type="presOf" srcId="{F2E74403-8627-4B97-A081-33F8C48C3F7E}" destId="{AA25CCAC-10C9-476C-9F53-D3D9FCFF4ED8}" srcOrd="0" destOrd="0" presId="urn:microsoft.com/office/officeart/2018/2/layout/IconVerticalSolidList"/>
    <dgm:cxn modelId="{CDAF526A-515B-436C-A99C-CBDF8F75CFAA}" type="presOf" srcId="{53B76B30-43BB-4722-9EBB-51EE68D958A4}" destId="{B9BEEFA2-D77F-46DC-A8BE-2D083D9EB8EC}" srcOrd="0" destOrd="0" presId="urn:microsoft.com/office/officeart/2018/2/layout/IconVerticalSolidList"/>
    <dgm:cxn modelId="{446B049B-D126-4B81-8E7C-61C523A56797}" type="presOf" srcId="{65F3B280-5F14-43B1-942B-276774476ADC}" destId="{E06F5E62-9FFC-4B07-B62C-EA3BECA2B34C}" srcOrd="0" destOrd="0" presId="urn:microsoft.com/office/officeart/2018/2/layout/IconVerticalSolidList"/>
    <dgm:cxn modelId="{BA2BD1A8-4AC7-4732-A332-06B86C4E5BF2}" srcId="{53B76B30-43BB-4722-9EBB-51EE68D958A4}" destId="{AC8EB87E-01E0-4C03-A34D-08AC2B639862}" srcOrd="2" destOrd="0" parTransId="{B1535553-5A9B-4C23-97E2-FE7815B5F8EE}" sibTransId="{45759318-B1F6-4B34-AF59-86409CBE2E36}"/>
    <dgm:cxn modelId="{F1B7BEED-D312-47A2-8B52-E2CC74119329}" type="presOf" srcId="{F2D96295-7B96-4855-B193-12A1E419E6E3}" destId="{0B7C57D9-2026-423C-8118-07DA952C37A9}" srcOrd="0" destOrd="0" presId="urn:microsoft.com/office/officeart/2018/2/layout/IconVerticalSolidList"/>
    <dgm:cxn modelId="{C5E8EF0C-3F7B-43A7-BC00-F5346B34DCAF}" type="presParOf" srcId="{B9BEEFA2-D77F-46DC-A8BE-2D083D9EB8EC}" destId="{40DA9021-A74A-4AD8-8A3F-C29AE7FE75D8}" srcOrd="0" destOrd="0" presId="urn:microsoft.com/office/officeart/2018/2/layout/IconVerticalSolidList"/>
    <dgm:cxn modelId="{B86659C7-0655-4FED-8392-74E45A54A58D}" type="presParOf" srcId="{40DA9021-A74A-4AD8-8A3F-C29AE7FE75D8}" destId="{205B2213-C1DD-419F-BBC9-F477AF1E23B0}" srcOrd="0" destOrd="0" presId="urn:microsoft.com/office/officeart/2018/2/layout/IconVerticalSolidList"/>
    <dgm:cxn modelId="{32678176-4DB9-4627-A3E5-49071956945E}" type="presParOf" srcId="{40DA9021-A74A-4AD8-8A3F-C29AE7FE75D8}" destId="{1D4C6A2E-3136-45F4-8084-B1942C3844C7}" srcOrd="1" destOrd="0" presId="urn:microsoft.com/office/officeart/2018/2/layout/IconVerticalSolidList"/>
    <dgm:cxn modelId="{1ED303E1-7057-4B53-9A73-3EE6952B67C9}" type="presParOf" srcId="{40DA9021-A74A-4AD8-8A3F-C29AE7FE75D8}" destId="{12A26972-75F6-4F9D-8203-62C6468E03F7}" srcOrd="2" destOrd="0" presId="urn:microsoft.com/office/officeart/2018/2/layout/IconVerticalSolidList"/>
    <dgm:cxn modelId="{D0D913F8-7416-4CB8-965D-6F507C15B067}" type="presParOf" srcId="{40DA9021-A74A-4AD8-8A3F-C29AE7FE75D8}" destId="{0B7C57D9-2026-423C-8118-07DA952C37A9}" srcOrd="3" destOrd="0" presId="urn:microsoft.com/office/officeart/2018/2/layout/IconVerticalSolidList"/>
    <dgm:cxn modelId="{546CFF41-624B-4A10-A471-95CDD94B93E1}" type="presParOf" srcId="{B9BEEFA2-D77F-46DC-A8BE-2D083D9EB8EC}" destId="{02E823B5-A4E3-401B-8A03-C6BB8D49F756}" srcOrd="1" destOrd="0" presId="urn:microsoft.com/office/officeart/2018/2/layout/IconVerticalSolidList"/>
    <dgm:cxn modelId="{26DB226B-2B11-4E3D-B6D3-2D03E6227F24}" type="presParOf" srcId="{B9BEEFA2-D77F-46DC-A8BE-2D083D9EB8EC}" destId="{F0D2E27E-F29B-4FB1-921D-B94766AB667B}" srcOrd="2" destOrd="0" presId="urn:microsoft.com/office/officeart/2018/2/layout/IconVerticalSolidList"/>
    <dgm:cxn modelId="{C6B0979C-2B43-48E5-98CF-E35D3564D0DA}" type="presParOf" srcId="{F0D2E27E-F29B-4FB1-921D-B94766AB667B}" destId="{37A42BB5-114E-4F2C-8B13-E3E4DBFBC57B}" srcOrd="0" destOrd="0" presId="urn:microsoft.com/office/officeart/2018/2/layout/IconVerticalSolidList"/>
    <dgm:cxn modelId="{436395D3-E1FA-4E9D-B601-8B614D27E3FA}" type="presParOf" srcId="{F0D2E27E-F29B-4FB1-921D-B94766AB667B}" destId="{B073FA85-3489-4EA8-A169-9680B453BFDD}" srcOrd="1" destOrd="0" presId="urn:microsoft.com/office/officeart/2018/2/layout/IconVerticalSolidList"/>
    <dgm:cxn modelId="{5706F687-12DD-43D9-AB50-49B3AC299E2C}" type="presParOf" srcId="{F0D2E27E-F29B-4FB1-921D-B94766AB667B}" destId="{27633F4D-BBE0-4BC7-8002-337E60FC17AF}" srcOrd="2" destOrd="0" presId="urn:microsoft.com/office/officeart/2018/2/layout/IconVerticalSolidList"/>
    <dgm:cxn modelId="{17A88421-7BF1-46AA-9F6E-D90F09E59A8D}" type="presParOf" srcId="{F0D2E27E-F29B-4FB1-921D-B94766AB667B}" destId="{AA25CCAC-10C9-476C-9F53-D3D9FCFF4ED8}" srcOrd="3" destOrd="0" presId="urn:microsoft.com/office/officeart/2018/2/layout/IconVerticalSolidList"/>
    <dgm:cxn modelId="{02C5DE53-9085-48C3-8208-C3045C8CBB4F}" type="presParOf" srcId="{B9BEEFA2-D77F-46DC-A8BE-2D083D9EB8EC}" destId="{BB9B797D-38FC-49DC-B832-C289A1347CA7}" srcOrd="3" destOrd="0" presId="urn:microsoft.com/office/officeart/2018/2/layout/IconVerticalSolidList"/>
    <dgm:cxn modelId="{D7446231-4320-4153-B738-73E6F866D4FE}" type="presParOf" srcId="{B9BEEFA2-D77F-46DC-A8BE-2D083D9EB8EC}" destId="{8995B6A8-C692-4ADD-9453-4D7032E42F8D}" srcOrd="4" destOrd="0" presId="urn:microsoft.com/office/officeart/2018/2/layout/IconVerticalSolidList"/>
    <dgm:cxn modelId="{96CA1ADA-5376-4002-90B2-8D113C4C194E}" type="presParOf" srcId="{8995B6A8-C692-4ADD-9453-4D7032E42F8D}" destId="{34E736C1-7C51-4A38-B459-B44915406B3F}" srcOrd="0" destOrd="0" presId="urn:microsoft.com/office/officeart/2018/2/layout/IconVerticalSolidList"/>
    <dgm:cxn modelId="{9C559AD3-F4BF-44C3-83FC-BC1BF81A1E20}" type="presParOf" srcId="{8995B6A8-C692-4ADD-9453-4D7032E42F8D}" destId="{E77F46CC-A498-4EA8-B1FE-8F5D04E88731}" srcOrd="1" destOrd="0" presId="urn:microsoft.com/office/officeart/2018/2/layout/IconVerticalSolidList"/>
    <dgm:cxn modelId="{66359FDF-845B-4E3D-BFEB-1F92F57768ED}" type="presParOf" srcId="{8995B6A8-C692-4ADD-9453-4D7032E42F8D}" destId="{B882F758-B2C9-4769-A146-5EFAFAD934C7}" srcOrd="2" destOrd="0" presId="urn:microsoft.com/office/officeart/2018/2/layout/IconVerticalSolidList"/>
    <dgm:cxn modelId="{1ABE9262-88F9-4AA7-9E26-68F2CED1D366}" type="presParOf" srcId="{8995B6A8-C692-4ADD-9453-4D7032E42F8D}" destId="{62D68960-6560-44B5-AF9D-64D9ADDBA6FA}" srcOrd="3" destOrd="0" presId="urn:microsoft.com/office/officeart/2018/2/layout/IconVerticalSolidList"/>
    <dgm:cxn modelId="{90370BD4-5FC7-49CB-811E-F90782B3D66F}" type="presParOf" srcId="{B9BEEFA2-D77F-46DC-A8BE-2D083D9EB8EC}" destId="{A1E92AB1-F098-416F-BA97-C05007356876}" srcOrd="5" destOrd="0" presId="urn:microsoft.com/office/officeart/2018/2/layout/IconVerticalSolidList"/>
    <dgm:cxn modelId="{B1B5EE79-75EB-4EFF-BA15-6483F2039F8D}" type="presParOf" srcId="{B9BEEFA2-D77F-46DC-A8BE-2D083D9EB8EC}" destId="{E47200D0-749C-4A0A-8ACC-D449B5D1CE69}" srcOrd="6" destOrd="0" presId="urn:microsoft.com/office/officeart/2018/2/layout/IconVerticalSolidList"/>
    <dgm:cxn modelId="{3724BDE4-8657-464F-BE78-653D2736C432}" type="presParOf" srcId="{E47200D0-749C-4A0A-8ACC-D449B5D1CE69}" destId="{7798817B-F5AC-4E11-BED0-CC4E3550DA9B}" srcOrd="0" destOrd="0" presId="urn:microsoft.com/office/officeart/2018/2/layout/IconVerticalSolidList"/>
    <dgm:cxn modelId="{2A419518-608E-4D1B-8695-5E5822F4C1C4}" type="presParOf" srcId="{E47200D0-749C-4A0A-8ACC-D449B5D1CE69}" destId="{25769BD4-4F25-4156-B26B-9E35534FE1A6}" srcOrd="1" destOrd="0" presId="urn:microsoft.com/office/officeart/2018/2/layout/IconVerticalSolidList"/>
    <dgm:cxn modelId="{03DFE82D-6E4A-4FF0-9860-B59BA435DA74}" type="presParOf" srcId="{E47200D0-749C-4A0A-8ACC-D449B5D1CE69}" destId="{92DBBA4F-6EA5-4C06-9DD3-56734F645908}" srcOrd="2" destOrd="0" presId="urn:microsoft.com/office/officeart/2018/2/layout/IconVerticalSolidList"/>
    <dgm:cxn modelId="{ED38F233-40B0-41DD-A523-A75C8381AD13}" type="presParOf" srcId="{E47200D0-749C-4A0A-8ACC-D449B5D1CE69}" destId="{E06F5E62-9FFC-4B07-B62C-EA3BECA2B34C}" srcOrd="3" destOrd="0" presId="urn:microsoft.com/office/officeart/2018/2/layout/IconVerticalSolidList"/>
    <dgm:cxn modelId="{34D190A8-A8D4-405C-87D3-EB9E4FE8410D}" type="presParOf" srcId="{B9BEEFA2-D77F-46DC-A8BE-2D083D9EB8EC}" destId="{53052877-13E8-40AF-A859-29A3EC5688D1}" srcOrd="7" destOrd="0" presId="urn:microsoft.com/office/officeart/2018/2/layout/IconVerticalSolidList"/>
    <dgm:cxn modelId="{4DE13565-FE54-4960-AB55-09F15F109DB5}" type="presParOf" srcId="{B9BEEFA2-D77F-46DC-A8BE-2D083D9EB8EC}" destId="{8C0A11DE-80DD-4602-85EF-338421354D95}" srcOrd="8" destOrd="0" presId="urn:microsoft.com/office/officeart/2018/2/layout/IconVerticalSolidList"/>
    <dgm:cxn modelId="{8A1D87D7-CEE0-4532-8DC3-D840321393B6}" type="presParOf" srcId="{8C0A11DE-80DD-4602-85EF-338421354D95}" destId="{722295F6-F543-42FB-95E5-FFA0BC9C8FC1}" srcOrd="0" destOrd="0" presId="urn:microsoft.com/office/officeart/2018/2/layout/IconVerticalSolidList"/>
    <dgm:cxn modelId="{BCCB629E-2B6F-485A-9769-D885DBFB63CA}" type="presParOf" srcId="{8C0A11DE-80DD-4602-85EF-338421354D95}" destId="{959F0569-F378-4C21-A334-F6315F95EF56}" srcOrd="1" destOrd="0" presId="urn:microsoft.com/office/officeart/2018/2/layout/IconVerticalSolidList"/>
    <dgm:cxn modelId="{D8F2A7BE-AF5D-4143-969B-ABDF53884313}" type="presParOf" srcId="{8C0A11DE-80DD-4602-85EF-338421354D95}" destId="{9118D10F-4105-4FB7-B3B9-3E3AC520D575}" srcOrd="2" destOrd="0" presId="urn:microsoft.com/office/officeart/2018/2/layout/IconVerticalSolidList"/>
    <dgm:cxn modelId="{7FE297BF-F2FA-48FF-82BA-35D61E703E01}" type="presParOf" srcId="{8C0A11DE-80DD-4602-85EF-338421354D95}" destId="{50C1FC2D-6E57-4CA8-AB3E-4870FF6182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B2213-C1DD-419F-BBC9-F477AF1E23B0}">
      <dsp:nvSpPr>
        <dsp:cNvPr id="0" name=""/>
        <dsp:cNvSpPr/>
      </dsp:nvSpPr>
      <dsp:spPr>
        <a:xfrm>
          <a:off x="0" y="3887"/>
          <a:ext cx="6496050" cy="5666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C6A2E-3136-45F4-8084-B1942C3844C7}">
      <dsp:nvSpPr>
        <dsp:cNvPr id="0" name=""/>
        <dsp:cNvSpPr/>
      </dsp:nvSpPr>
      <dsp:spPr>
        <a:xfrm>
          <a:off x="171397" y="131373"/>
          <a:ext cx="311936" cy="3116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7C57D9-2026-423C-8118-07DA952C37A9}">
      <dsp:nvSpPr>
        <dsp:cNvPr id="0" name=""/>
        <dsp:cNvSpPr/>
      </dsp:nvSpPr>
      <dsp:spPr>
        <a:xfrm>
          <a:off x="654730" y="3887"/>
          <a:ext cx="4903478" cy="81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00" tIns="86200" rIns="86200" bIns="86200" numCol="1" spcCol="1270" anchor="ctr" anchorCtr="0">
          <a:noAutofit/>
        </a:bodyPr>
        <a:lstStyle/>
        <a:p>
          <a:pPr marL="0" lvl="0" indent="0" algn="l" defTabSz="622300">
            <a:lnSpc>
              <a:spcPct val="90000"/>
            </a:lnSpc>
            <a:spcBef>
              <a:spcPct val="0"/>
            </a:spcBef>
            <a:spcAft>
              <a:spcPct val="35000"/>
            </a:spcAft>
            <a:buNone/>
          </a:pPr>
          <a:r>
            <a:rPr lang="en-US" sz="1400" kern="1200" dirty="0"/>
            <a:t>My brother is a restorer and has a Japanese restaurant in the north of Paris (France). He wants to expand his business and create a chain of Japanese restaurants in France at first and then in Europe. For his second restaurant, he stays in Paris and he would like to detect the optimal location for this second restaurant. He would like to be in a neighborhood similar to the first restaurant area with some constraints that are:</a:t>
          </a:r>
        </a:p>
      </dsp:txBody>
      <dsp:txXfrm>
        <a:off x="654730" y="3887"/>
        <a:ext cx="4903478" cy="814491"/>
      </dsp:txXfrm>
    </dsp:sp>
    <dsp:sp modelId="{37A42BB5-114E-4F2C-8B13-E3E4DBFBC57B}">
      <dsp:nvSpPr>
        <dsp:cNvPr id="0" name=""/>
        <dsp:cNvSpPr/>
      </dsp:nvSpPr>
      <dsp:spPr>
        <a:xfrm>
          <a:off x="0" y="941321"/>
          <a:ext cx="6496050" cy="5666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3FA85-3489-4EA8-A169-9680B453BFDD}">
      <dsp:nvSpPr>
        <dsp:cNvPr id="0" name=""/>
        <dsp:cNvSpPr/>
      </dsp:nvSpPr>
      <dsp:spPr>
        <a:xfrm>
          <a:off x="171397" y="1068806"/>
          <a:ext cx="311936" cy="3116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25CCAC-10C9-476C-9F53-D3D9FCFF4ED8}">
      <dsp:nvSpPr>
        <dsp:cNvPr id="0" name=""/>
        <dsp:cNvSpPr/>
      </dsp:nvSpPr>
      <dsp:spPr>
        <a:xfrm>
          <a:off x="654730" y="941321"/>
          <a:ext cx="4903478" cy="81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00" tIns="86200" rIns="86200" bIns="86200" numCol="1" spcCol="1270" anchor="ctr" anchorCtr="0">
          <a:noAutofit/>
        </a:bodyPr>
        <a:lstStyle/>
        <a:p>
          <a:pPr marL="0" lvl="0" indent="0" algn="l" defTabSz="622300">
            <a:lnSpc>
              <a:spcPct val="90000"/>
            </a:lnSpc>
            <a:spcBef>
              <a:spcPct val="0"/>
            </a:spcBef>
            <a:spcAft>
              <a:spcPct val="35000"/>
            </a:spcAft>
            <a:buNone/>
          </a:pPr>
          <a:r>
            <a:rPr lang="en-US" sz="1400" kern="1200"/>
            <a:t>low Japanese restaurants in vicinity (&lt; 5)</a:t>
          </a:r>
        </a:p>
      </dsp:txBody>
      <dsp:txXfrm>
        <a:off x="654730" y="941321"/>
        <a:ext cx="4903478" cy="814491"/>
      </dsp:txXfrm>
    </dsp:sp>
    <dsp:sp modelId="{34E736C1-7C51-4A38-B459-B44915406B3F}">
      <dsp:nvSpPr>
        <dsp:cNvPr id="0" name=""/>
        <dsp:cNvSpPr/>
      </dsp:nvSpPr>
      <dsp:spPr>
        <a:xfrm>
          <a:off x="0" y="1878754"/>
          <a:ext cx="6496050" cy="5666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F46CC-A498-4EA8-B1FE-8F5D04E88731}">
      <dsp:nvSpPr>
        <dsp:cNvPr id="0" name=""/>
        <dsp:cNvSpPr/>
      </dsp:nvSpPr>
      <dsp:spPr>
        <a:xfrm>
          <a:off x="171397" y="2006239"/>
          <a:ext cx="311936" cy="3116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D68960-6560-44B5-AF9D-64D9ADDBA6FA}">
      <dsp:nvSpPr>
        <dsp:cNvPr id="0" name=""/>
        <dsp:cNvSpPr/>
      </dsp:nvSpPr>
      <dsp:spPr>
        <a:xfrm>
          <a:off x="654730" y="1878754"/>
          <a:ext cx="4903478" cy="81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00" tIns="86200" rIns="86200" bIns="86200" numCol="1" spcCol="1270" anchor="ctr" anchorCtr="0">
          <a:noAutofit/>
        </a:bodyPr>
        <a:lstStyle/>
        <a:p>
          <a:pPr marL="0" lvl="0" indent="0" algn="l" defTabSz="622300">
            <a:lnSpc>
              <a:spcPct val="90000"/>
            </a:lnSpc>
            <a:spcBef>
              <a:spcPct val="0"/>
            </a:spcBef>
            <a:spcAft>
              <a:spcPct val="35000"/>
            </a:spcAft>
            <a:buNone/>
          </a:pPr>
          <a:r>
            <a:rPr lang="en-US" sz="1400" kern="1200"/>
            <a:t>neighborhood with two middle school at least</a:t>
          </a:r>
        </a:p>
      </dsp:txBody>
      <dsp:txXfrm>
        <a:off x="654730" y="1878754"/>
        <a:ext cx="4903478" cy="814491"/>
      </dsp:txXfrm>
    </dsp:sp>
    <dsp:sp modelId="{7798817B-F5AC-4E11-BED0-CC4E3550DA9B}">
      <dsp:nvSpPr>
        <dsp:cNvPr id="0" name=""/>
        <dsp:cNvSpPr/>
      </dsp:nvSpPr>
      <dsp:spPr>
        <a:xfrm>
          <a:off x="0" y="2816187"/>
          <a:ext cx="6496050" cy="56660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69BD4-4F25-4156-B26B-9E35534FE1A6}">
      <dsp:nvSpPr>
        <dsp:cNvPr id="0" name=""/>
        <dsp:cNvSpPr/>
      </dsp:nvSpPr>
      <dsp:spPr>
        <a:xfrm>
          <a:off x="171397" y="2943673"/>
          <a:ext cx="311936" cy="3116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6F5E62-9FFC-4B07-B62C-EA3BECA2B34C}">
      <dsp:nvSpPr>
        <dsp:cNvPr id="0" name=""/>
        <dsp:cNvSpPr/>
      </dsp:nvSpPr>
      <dsp:spPr>
        <a:xfrm>
          <a:off x="654730" y="2816187"/>
          <a:ext cx="4903478" cy="81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00" tIns="86200" rIns="86200" bIns="86200" numCol="1" spcCol="1270" anchor="ctr" anchorCtr="0">
          <a:noAutofit/>
        </a:bodyPr>
        <a:lstStyle/>
        <a:p>
          <a:pPr marL="0" lvl="0" indent="0" algn="l" defTabSz="622300">
            <a:lnSpc>
              <a:spcPct val="90000"/>
            </a:lnSpc>
            <a:spcBef>
              <a:spcPct val="0"/>
            </a:spcBef>
            <a:spcAft>
              <a:spcPct val="35000"/>
            </a:spcAft>
            <a:buNone/>
          </a:pPr>
          <a:r>
            <a:rPr lang="en-US" sz="1400" kern="1200"/>
            <a:t>neighborhood with 3 bike station at least</a:t>
          </a:r>
        </a:p>
      </dsp:txBody>
      <dsp:txXfrm>
        <a:off x="654730" y="2816187"/>
        <a:ext cx="4903478" cy="814491"/>
      </dsp:txXfrm>
    </dsp:sp>
    <dsp:sp modelId="{722295F6-F543-42FB-95E5-FFA0BC9C8FC1}">
      <dsp:nvSpPr>
        <dsp:cNvPr id="0" name=""/>
        <dsp:cNvSpPr/>
      </dsp:nvSpPr>
      <dsp:spPr>
        <a:xfrm>
          <a:off x="0" y="3753621"/>
          <a:ext cx="6496050" cy="5666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F0569-F378-4C21-A334-F6315F95EF56}">
      <dsp:nvSpPr>
        <dsp:cNvPr id="0" name=""/>
        <dsp:cNvSpPr/>
      </dsp:nvSpPr>
      <dsp:spPr>
        <a:xfrm>
          <a:off x="171397" y="3881106"/>
          <a:ext cx="311936" cy="3116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1FC2D-6E57-4CA8-AB3E-4870FF618292}">
      <dsp:nvSpPr>
        <dsp:cNvPr id="0" name=""/>
        <dsp:cNvSpPr/>
      </dsp:nvSpPr>
      <dsp:spPr>
        <a:xfrm>
          <a:off x="654730" y="3753621"/>
          <a:ext cx="4903478" cy="81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00" tIns="86200" rIns="86200" bIns="86200" numCol="1" spcCol="1270" anchor="ctr" anchorCtr="0">
          <a:noAutofit/>
        </a:bodyPr>
        <a:lstStyle/>
        <a:p>
          <a:pPr marL="0" lvl="0" indent="0" algn="l" defTabSz="622300">
            <a:lnSpc>
              <a:spcPct val="90000"/>
            </a:lnSpc>
            <a:spcBef>
              <a:spcPct val="0"/>
            </a:spcBef>
            <a:spcAft>
              <a:spcPct val="35000"/>
            </a:spcAft>
            <a:buNone/>
          </a:pPr>
          <a:r>
            <a:rPr lang="en-US" sz="1400" kern="1200"/>
            <a:t>neighborhood close to city center as possible</a:t>
          </a:r>
        </a:p>
      </dsp:txBody>
      <dsp:txXfrm>
        <a:off x="654730" y="3753621"/>
        <a:ext cx="4903478" cy="8144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9/22/19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9/22/19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9/22/19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9/22/19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opendata.paris.fr/explore/dataset/secteurs-scolaires/table/?disjunctive.id_projet&amp;disjunctive.zone_commune&amp;disjunctive.annee_scol" TargetMode="External"/><Relationship Id="rId2" Type="http://schemas.openxmlformats.org/officeDocument/2006/relationships/hyperlink" Target="https://opendata.paris.fr/explore/dataset/quartier_paris/table/" TargetMode="External"/><Relationship Id="rId1" Type="http://schemas.openxmlformats.org/officeDocument/2006/relationships/slideLayout" Target="../slideLayouts/slideLayout2.xml"/><Relationship Id="rId4" Type="http://schemas.openxmlformats.org/officeDocument/2006/relationships/hyperlink" Target="https://opendata.paris.fr/explore/dataset/velib-emplacement-des-stations/tabl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C5B354-5D3E-E545-A641-7E5CA6FC9FE6}"/>
              </a:ext>
            </a:extLst>
          </p:cNvPr>
          <p:cNvSpPr>
            <a:spLocks noGrp="1"/>
          </p:cNvSpPr>
          <p:nvPr>
            <p:ph type="ctrTitle"/>
          </p:nvPr>
        </p:nvSpPr>
        <p:spPr/>
        <p:txBody>
          <a:bodyPr/>
          <a:lstStyle/>
          <a:p>
            <a:r>
              <a:rPr lang="en-US" sz="5400" dirty="0"/>
              <a:t>Predicting Optimal location in Paris for a new Japanese restaurant</a:t>
            </a:r>
            <a:br>
              <a:rPr lang="fr-FR" dirty="0"/>
            </a:br>
            <a:endParaRPr lang="fr-FR" dirty="0"/>
          </a:p>
        </p:txBody>
      </p:sp>
      <p:sp>
        <p:nvSpPr>
          <p:cNvPr id="3" name="Sous-titre 2">
            <a:extLst>
              <a:ext uri="{FF2B5EF4-FFF2-40B4-BE49-F238E27FC236}">
                <a16:creationId xmlns:a16="http://schemas.microsoft.com/office/drawing/2014/main" id="{8C1B27E1-8C34-6249-BBB3-EFAAEB3367D6}"/>
              </a:ext>
            </a:extLst>
          </p:cNvPr>
          <p:cNvSpPr>
            <a:spLocks noGrp="1"/>
          </p:cNvSpPr>
          <p:nvPr>
            <p:ph type="subTitle" idx="1"/>
          </p:nvPr>
        </p:nvSpPr>
        <p:spPr/>
        <p:txBody>
          <a:bodyPr/>
          <a:lstStyle/>
          <a:p>
            <a:r>
              <a:rPr lang="en-US" dirty="0"/>
              <a:t>Capstone Project - The Battle of Neighborhoods</a:t>
            </a:r>
            <a:endParaRPr lang="fr-FR" dirty="0"/>
          </a:p>
          <a:p>
            <a:r>
              <a:rPr lang="fr-FR" dirty="0"/>
              <a:t>													CAMARA Idrissa</a:t>
            </a:r>
          </a:p>
        </p:txBody>
      </p:sp>
    </p:spTree>
    <p:extLst>
      <p:ext uri="{BB962C8B-B14F-4D97-AF65-F5344CB8AC3E}">
        <p14:creationId xmlns:p14="http://schemas.microsoft.com/office/powerpoint/2010/main" val="4122074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95776-B646-AB4D-B0C5-D2372112AD97}"/>
              </a:ext>
            </a:extLst>
          </p:cNvPr>
          <p:cNvSpPr>
            <a:spLocks noGrp="1"/>
          </p:cNvSpPr>
          <p:nvPr>
            <p:ph type="title"/>
          </p:nvPr>
        </p:nvSpPr>
        <p:spPr/>
        <p:txBody>
          <a:bodyPr/>
          <a:lstStyle/>
          <a:p>
            <a:r>
              <a:rPr lang="fr-FR" dirty="0" err="1"/>
              <a:t>Results</a:t>
            </a:r>
            <a:r>
              <a:rPr lang="fr-FR" dirty="0"/>
              <a:t> and Discussion</a:t>
            </a:r>
            <a:br>
              <a:rPr lang="fr-FR" dirty="0"/>
            </a:br>
            <a:endParaRPr lang="fr-FR" dirty="0"/>
          </a:p>
        </p:txBody>
      </p:sp>
      <p:pic>
        <p:nvPicPr>
          <p:cNvPr id="4" name="Espace réservé du contenu 3">
            <a:extLst>
              <a:ext uri="{FF2B5EF4-FFF2-40B4-BE49-F238E27FC236}">
                <a16:creationId xmlns:a16="http://schemas.microsoft.com/office/drawing/2014/main" id="{C550B9BB-DD49-5A4E-958F-37AEFE9D2A1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09817" y="1272746"/>
            <a:ext cx="8896864" cy="5132536"/>
          </a:xfrm>
          <a:prstGeom prst="rect">
            <a:avLst/>
          </a:prstGeom>
        </p:spPr>
      </p:pic>
    </p:spTree>
    <p:extLst>
      <p:ext uri="{BB962C8B-B14F-4D97-AF65-F5344CB8AC3E}">
        <p14:creationId xmlns:p14="http://schemas.microsoft.com/office/powerpoint/2010/main" val="246426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07B6A-FBBE-9F48-8EBB-31C2FFAFD36B}"/>
              </a:ext>
            </a:extLst>
          </p:cNvPr>
          <p:cNvSpPr>
            <a:spLocks noGrp="1"/>
          </p:cNvSpPr>
          <p:nvPr>
            <p:ph type="title"/>
          </p:nvPr>
        </p:nvSpPr>
        <p:spPr/>
        <p:txBody>
          <a:bodyPr/>
          <a:lstStyle/>
          <a:p>
            <a:r>
              <a:rPr lang="fr-FR" dirty="0"/>
              <a:t>Conclusion</a:t>
            </a:r>
            <a:br>
              <a:rPr lang="fr-FR" dirty="0"/>
            </a:br>
            <a:endParaRPr lang="fr-FR" dirty="0"/>
          </a:p>
        </p:txBody>
      </p:sp>
      <p:sp>
        <p:nvSpPr>
          <p:cNvPr id="3" name="Espace réservé du contenu 2">
            <a:extLst>
              <a:ext uri="{FF2B5EF4-FFF2-40B4-BE49-F238E27FC236}">
                <a16:creationId xmlns:a16="http://schemas.microsoft.com/office/drawing/2014/main" id="{E93DF2BE-62E4-8740-BD5C-D4C07292740D}"/>
              </a:ext>
            </a:extLst>
          </p:cNvPr>
          <p:cNvSpPr>
            <a:spLocks noGrp="1"/>
          </p:cNvSpPr>
          <p:nvPr>
            <p:ph idx="1"/>
          </p:nvPr>
        </p:nvSpPr>
        <p:spPr/>
        <p:txBody>
          <a:bodyPr>
            <a:normAutofit fontScale="85000" lnSpcReduction="10000"/>
          </a:bodyPr>
          <a:lstStyle/>
          <a:p>
            <a:r>
              <a:rPr lang="en-US" dirty="0"/>
              <a:t>Purpose of this project was to identify Paris neighborhood close to 2 middle school at least, close to 3 bike station at least and with low number of </a:t>
            </a:r>
            <a:r>
              <a:rPr lang="en-US" dirty="0" err="1"/>
              <a:t>japanese</a:t>
            </a:r>
            <a:r>
              <a:rPr lang="en-US" dirty="0"/>
              <a:t> restaurants in order to aid stakeholders in narrowing down the search for optimal location for a new Japanese restaurant. By calculating restaurant density distribution from Foursquare data we have first identified general neighborhood that justify further analysis (external of Paris), and then generated extensive collection of locations which satisfy some basic requirements. Clustering of those locations was then performed in order to create major zones of interest (containing greatest number of potential locations) and addresses of those zone centers were created to be used as starting points for final exploration by stakeholders.</a:t>
            </a:r>
            <a:endParaRPr lang="fr-FR" dirty="0"/>
          </a:p>
          <a:p>
            <a:r>
              <a:rPr lang="en-US" dirty="0"/>
              <a:t>Final </a:t>
            </a:r>
            <a:r>
              <a:rPr lang="en-US" dirty="0" err="1"/>
              <a:t>decission</a:t>
            </a:r>
            <a:r>
              <a:rPr lang="en-US" dirty="0"/>
              <a:t> on optimal restaurant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endParaRPr lang="fr-FR"/>
          </a:p>
          <a:p>
            <a:pPr marL="0" indent="0">
              <a:buNone/>
            </a:pPr>
            <a:endParaRPr lang="fr-FR" dirty="0"/>
          </a:p>
        </p:txBody>
      </p:sp>
    </p:spTree>
    <p:extLst>
      <p:ext uri="{BB962C8B-B14F-4D97-AF65-F5344CB8AC3E}">
        <p14:creationId xmlns:p14="http://schemas.microsoft.com/office/powerpoint/2010/main" val="345893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0B62BB3-1527-DA48-B7A1-3B358511A512}"/>
              </a:ext>
            </a:extLst>
          </p:cNvPr>
          <p:cNvSpPr>
            <a:spLocks noGrp="1"/>
          </p:cNvSpPr>
          <p:nvPr>
            <p:ph type="title"/>
          </p:nvPr>
        </p:nvSpPr>
        <p:spPr>
          <a:xfrm>
            <a:off x="643855" y="1447800"/>
            <a:ext cx="3108626" cy="4572000"/>
          </a:xfrm>
        </p:spPr>
        <p:txBody>
          <a:bodyPr anchor="ctr">
            <a:normAutofit/>
          </a:bodyPr>
          <a:lstStyle/>
          <a:p>
            <a:r>
              <a:rPr lang="fr-FR" sz="3200">
                <a:solidFill>
                  <a:srgbClr val="F2F2F2"/>
                </a:solidFill>
              </a:rPr>
              <a:t>Introduction</a:t>
            </a:r>
            <a:br>
              <a:rPr lang="fr-FR" sz="3200">
                <a:solidFill>
                  <a:srgbClr val="F2F2F2"/>
                </a:solidFill>
              </a:rPr>
            </a:br>
            <a:endParaRPr lang="fr-FR" sz="320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Espace réservé du contenu 2">
            <a:extLst>
              <a:ext uri="{FF2B5EF4-FFF2-40B4-BE49-F238E27FC236}">
                <a16:creationId xmlns:a16="http://schemas.microsoft.com/office/drawing/2014/main" id="{75B0D672-E23F-4091-BB02-357A03BBC9F2}"/>
              </a:ext>
            </a:extLst>
          </p:cNvPr>
          <p:cNvGraphicFramePr>
            <a:graphicFrameLocks noGrp="1"/>
          </p:cNvGraphicFramePr>
          <p:nvPr>
            <p:ph idx="1"/>
            <p:extLst>
              <p:ext uri="{D42A27DB-BD31-4B8C-83A1-F6EECF244321}">
                <p14:modId xmlns:p14="http://schemas.microsoft.com/office/powerpoint/2010/main" val="227409502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69910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BE33-D1E4-3B4B-865A-CB82D6C98BB5}"/>
              </a:ext>
            </a:extLst>
          </p:cNvPr>
          <p:cNvSpPr>
            <a:spLocks noGrp="1"/>
          </p:cNvSpPr>
          <p:nvPr>
            <p:ph type="title"/>
          </p:nvPr>
        </p:nvSpPr>
        <p:spPr/>
        <p:txBody>
          <a:bodyPr/>
          <a:lstStyle/>
          <a:p>
            <a:r>
              <a:rPr lang="fr-FR" dirty="0"/>
              <a:t>Data acquisition and </a:t>
            </a:r>
            <a:r>
              <a:rPr lang="fr-FR" dirty="0" err="1"/>
              <a:t>cleaning</a:t>
            </a:r>
            <a:br>
              <a:rPr lang="fr-FR" dirty="0"/>
            </a:br>
            <a:endParaRPr lang="fr-FR" dirty="0"/>
          </a:p>
        </p:txBody>
      </p:sp>
      <p:sp>
        <p:nvSpPr>
          <p:cNvPr id="3" name="Espace réservé du contenu 2">
            <a:extLst>
              <a:ext uri="{FF2B5EF4-FFF2-40B4-BE49-F238E27FC236}">
                <a16:creationId xmlns:a16="http://schemas.microsoft.com/office/drawing/2014/main" id="{B785DCFE-245A-0B47-BBBB-30174F397479}"/>
              </a:ext>
            </a:extLst>
          </p:cNvPr>
          <p:cNvSpPr>
            <a:spLocks noGrp="1"/>
          </p:cNvSpPr>
          <p:nvPr>
            <p:ph idx="1"/>
          </p:nvPr>
        </p:nvSpPr>
        <p:spPr/>
        <p:txBody>
          <a:bodyPr>
            <a:normAutofit fontScale="85000" lnSpcReduction="20000"/>
          </a:bodyPr>
          <a:lstStyle/>
          <a:p>
            <a:pPr lvl="0"/>
            <a:r>
              <a:rPr lang="en-US" dirty="0"/>
              <a:t>centers of candidate areas will be generated algorithmically and approximate addresses of centers of those areas will be obtained using Foursquare List of </a:t>
            </a:r>
            <a:r>
              <a:rPr lang="en-US" dirty="0" err="1"/>
              <a:t>japanese</a:t>
            </a:r>
            <a:r>
              <a:rPr lang="en-US" dirty="0"/>
              <a:t> restaurants and their type and location in every neighborhood will be obtained using Foursquare API</a:t>
            </a:r>
            <a:endParaRPr lang="fr-FR" dirty="0"/>
          </a:p>
          <a:p>
            <a:pPr lvl="0"/>
            <a:r>
              <a:rPr lang="en-US" dirty="0"/>
              <a:t>coordinate of Paris center will be obtained using Foursquare</a:t>
            </a:r>
            <a:endParaRPr lang="fr-FR" dirty="0"/>
          </a:p>
          <a:p>
            <a:pPr lvl="0"/>
            <a:r>
              <a:rPr lang="en-US" dirty="0"/>
              <a:t>List of Boroughs and neighborhoods of Paris with their geodata (</a:t>
            </a:r>
            <a:r>
              <a:rPr lang="en-US" dirty="0" err="1"/>
              <a:t>latitud</a:t>
            </a:r>
            <a:r>
              <a:rPr lang="en-US" dirty="0"/>
              <a:t> and </a:t>
            </a:r>
            <a:r>
              <a:rPr lang="en-US" dirty="0" err="1"/>
              <a:t>longitud</a:t>
            </a:r>
            <a:r>
              <a:rPr lang="en-US" dirty="0"/>
              <a:t>) are available for free at the Paris City Hall website (</a:t>
            </a:r>
            <a:r>
              <a:rPr lang="en-US" dirty="0">
                <a:hlinkClick r:id="rId2"/>
              </a:rPr>
              <a:t>https://opendata.paris.fr/explore/dataset/quartier_paris/table/</a:t>
            </a:r>
            <a:r>
              <a:rPr lang="en-US" dirty="0"/>
              <a:t>)</a:t>
            </a:r>
            <a:endParaRPr lang="fr-FR" dirty="0"/>
          </a:p>
          <a:p>
            <a:pPr lvl="0"/>
            <a:r>
              <a:rPr lang="en-US" dirty="0"/>
              <a:t>List of middle schools Paris with their geodata (</a:t>
            </a:r>
            <a:r>
              <a:rPr lang="en-US" dirty="0" err="1"/>
              <a:t>latitud</a:t>
            </a:r>
            <a:r>
              <a:rPr lang="en-US" dirty="0"/>
              <a:t> and </a:t>
            </a:r>
            <a:r>
              <a:rPr lang="en-US" dirty="0" err="1"/>
              <a:t>longitud</a:t>
            </a:r>
            <a:r>
              <a:rPr lang="en-US" dirty="0"/>
              <a:t>) are available for free at the Paris City Hall website (</a:t>
            </a:r>
            <a:r>
              <a:rPr lang="en-US" dirty="0">
                <a:hlinkClick r:id="rId3"/>
              </a:rPr>
              <a:t>https://opendata.paris.fr/explore/dataset/secteurs-scolaires/table/?disjunctive.id_projet&amp;disjunctive.zone_commune&amp;disjunctive.annee_scol</a:t>
            </a:r>
            <a:r>
              <a:rPr lang="en-US" dirty="0"/>
              <a:t>)</a:t>
            </a:r>
            <a:endParaRPr lang="fr-FR" dirty="0"/>
          </a:p>
          <a:p>
            <a:pPr lvl="0"/>
            <a:r>
              <a:rPr lang="en-US" dirty="0"/>
              <a:t>List of bike station in Paris with their address location are available for free at the Paris City Hall website (</a:t>
            </a:r>
            <a:r>
              <a:rPr lang="en-US" dirty="0">
                <a:hlinkClick r:id="rId4"/>
              </a:rPr>
              <a:t>https://opendata.paris.fr/explore/dataset/velib-emplacement-des-stations/table/</a:t>
            </a:r>
            <a:r>
              <a:rPr lang="en-US" dirty="0"/>
              <a:t>)</a:t>
            </a:r>
            <a:endParaRPr lang="fr-FR" dirty="0"/>
          </a:p>
          <a:p>
            <a:endParaRPr lang="fr-FR" dirty="0"/>
          </a:p>
        </p:txBody>
      </p:sp>
    </p:spTree>
    <p:extLst>
      <p:ext uri="{BB962C8B-B14F-4D97-AF65-F5344CB8AC3E}">
        <p14:creationId xmlns:p14="http://schemas.microsoft.com/office/powerpoint/2010/main" val="60172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F95BAA-55AF-E046-8D5A-29EA8A83CC0E}"/>
              </a:ext>
            </a:extLst>
          </p:cNvPr>
          <p:cNvSpPr>
            <a:spLocks noGrp="1"/>
          </p:cNvSpPr>
          <p:nvPr>
            <p:ph type="title"/>
          </p:nvPr>
        </p:nvSpPr>
        <p:spPr>
          <a:xfrm>
            <a:off x="648931" y="629266"/>
            <a:ext cx="4166510" cy="1622321"/>
          </a:xfrm>
        </p:spPr>
        <p:txBody>
          <a:bodyPr>
            <a:normAutofit/>
          </a:bodyPr>
          <a:lstStyle/>
          <a:p>
            <a:pPr>
              <a:lnSpc>
                <a:spcPct val="90000"/>
              </a:lnSpc>
            </a:pPr>
            <a:r>
              <a:rPr lang="fr-FR" sz="3600">
                <a:solidFill>
                  <a:srgbClr val="EBEBEB"/>
                </a:solidFill>
              </a:rPr>
              <a:t>Exploratory Data Analysis</a:t>
            </a:r>
            <a:br>
              <a:rPr lang="fr-FR" sz="3600">
                <a:solidFill>
                  <a:srgbClr val="EBEBEB"/>
                </a:solidFill>
              </a:rPr>
            </a:br>
            <a:endParaRPr lang="fr-FR" sz="3600">
              <a:solidFill>
                <a:srgbClr val="EBEBEB"/>
              </a:solidFill>
            </a:endParaRP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Image 5">
            <a:extLst>
              <a:ext uri="{FF2B5EF4-FFF2-40B4-BE49-F238E27FC236}">
                <a16:creationId xmlns:a16="http://schemas.microsoft.com/office/drawing/2014/main" id="{73B4D057-979F-564F-96BF-ACB41AAEDA67}"/>
              </a:ext>
            </a:extLst>
          </p:cNvPr>
          <p:cNvPicPr/>
          <p:nvPr/>
        </p:nvPicPr>
        <p:blipFill>
          <a:blip r:embed="rId2">
            <a:extLst>
              <a:ext uri="{28A0092B-C50C-407E-A947-70E740481C1C}">
                <a14:useLocalDpi xmlns:a14="http://schemas.microsoft.com/office/drawing/2010/main" val="0"/>
              </a:ext>
            </a:extLst>
          </a:blip>
          <a:stretch>
            <a:fillRect/>
          </a:stretch>
        </p:blipFill>
        <p:spPr>
          <a:xfrm>
            <a:off x="5464372" y="803189"/>
            <a:ext cx="6385758" cy="5214552"/>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Espace réservé du contenu 4">
            <a:extLst>
              <a:ext uri="{FF2B5EF4-FFF2-40B4-BE49-F238E27FC236}">
                <a16:creationId xmlns:a16="http://schemas.microsoft.com/office/drawing/2014/main" id="{0EDFC56A-27DE-3044-82FE-D3D8A5E63A60}"/>
              </a:ext>
            </a:extLst>
          </p:cNvPr>
          <p:cNvSpPr>
            <a:spLocks noGrp="1"/>
          </p:cNvSpPr>
          <p:nvPr>
            <p:ph idx="1"/>
          </p:nvPr>
        </p:nvSpPr>
        <p:spPr>
          <a:xfrm>
            <a:off x="648931" y="2438400"/>
            <a:ext cx="4166509" cy="3785419"/>
          </a:xfrm>
        </p:spPr>
        <p:txBody>
          <a:bodyPr>
            <a:normAutofit/>
          </a:bodyPr>
          <a:lstStyle/>
          <a:p>
            <a:endParaRPr lang="fr-FR">
              <a:solidFill>
                <a:srgbClr val="EBEBEB"/>
              </a:solidFill>
            </a:endParaRPr>
          </a:p>
        </p:txBody>
      </p:sp>
    </p:spTree>
    <p:extLst>
      <p:ext uri="{BB962C8B-B14F-4D97-AF65-F5344CB8AC3E}">
        <p14:creationId xmlns:p14="http://schemas.microsoft.com/office/powerpoint/2010/main" val="27463386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ce réservé du contenu 3">
            <a:extLst>
              <a:ext uri="{FF2B5EF4-FFF2-40B4-BE49-F238E27FC236}">
                <a16:creationId xmlns:a16="http://schemas.microsoft.com/office/drawing/2014/main" id="{FCD1CE6E-E249-9745-A195-86C7C3292DA4}"/>
              </a:ext>
            </a:extLst>
          </p:cNvPr>
          <p:cNvPicPr>
            <a:picLocks noGrp="1"/>
          </p:cNvPicPr>
          <p:nvPr>
            <p:ph idx="1"/>
          </p:nvPr>
        </p:nvPicPr>
        <p:blipFill rotWithShape="1">
          <a:blip r:embed="rId6">
            <a:alphaModFix amt="40000"/>
            <a:extLst>
              <a:ext uri="{28A0092B-C50C-407E-A947-70E740481C1C}">
                <a14:useLocalDpi xmlns:a14="http://schemas.microsoft.com/office/drawing/2010/main" val="0"/>
              </a:ext>
            </a:extLst>
          </a:blip>
          <a:srcRect t="19786" r="9091"/>
          <a:stretch/>
        </p:blipFill>
        <p:spPr>
          <a:xfrm>
            <a:off x="20" y="10"/>
            <a:ext cx="12191980" cy="6857990"/>
          </a:xfrm>
          <a:prstGeom prst="rect">
            <a:avLst/>
          </a:prstGeom>
        </p:spPr>
      </p:pic>
      <p:sp>
        <p:nvSpPr>
          <p:cNvPr id="2" name="Titre 1">
            <a:extLst>
              <a:ext uri="{FF2B5EF4-FFF2-40B4-BE49-F238E27FC236}">
                <a16:creationId xmlns:a16="http://schemas.microsoft.com/office/drawing/2014/main" id="{5AF95BAA-55AF-E046-8D5A-29EA8A83CC0E}"/>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solidFill>
                  <a:schemeClr val="tx1"/>
                </a:solidFill>
              </a:rPr>
              <a:t>Exploratory Data Analysis</a:t>
            </a:r>
            <a:br>
              <a:rPr lang="en-US" sz="7200" dirty="0">
                <a:solidFill>
                  <a:schemeClr val="tx1"/>
                </a:solidFill>
              </a:rPr>
            </a:br>
            <a:endParaRPr lang="en-US" sz="7200" dirty="0">
              <a:solidFill>
                <a:schemeClr val="tx1"/>
              </a:solidFill>
            </a:endParaRP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7575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F95BAA-55AF-E046-8D5A-29EA8A83CC0E}"/>
              </a:ext>
            </a:extLst>
          </p:cNvPr>
          <p:cNvSpPr>
            <a:spLocks noGrp="1"/>
          </p:cNvSpPr>
          <p:nvPr>
            <p:ph type="title"/>
          </p:nvPr>
        </p:nvSpPr>
        <p:spPr>
          <a:xfrm>
            <a:off x="648931" y="629266"/>
            <a:ext cx="4166510" cy="1622321"/>
          </a:xfrm>
        </p:spPr>
        <p:txBody>
          <a:bodyPr>
            <a:normAutofit/>
          </a:bodyPr>
          <a:lstStyle/>
          <a:p>
            <a:pPr>
              <a:lnSpc>
                <a:spcPct val="90000"/>
              </a:lnSpc>
            </a:pPr>
            <a:r>
              <a:rPr lang="fr-FR" sz="3600" dirty="0" err="1">
                <a:solidFill>
                  <a:srgbClr val="EBEBEB"/>
                </a:solidFill>
              </a:rPr>
              <a:t>Exploratory</a:t>
            </a:r>
            <a:r>
              <a:rPr lang="fr-FR" sz="3600" dirty="0">
                <a:solidFill>
                  <a:srgbClr val="EBEBEB"/>
                </a:solidFill>
              </a:rPr>
              <a:t> Data </a:t>
            </a:r>
            <a:r>
              <a:rPr lang="fr-FR" sz="3600" dirty="0" err="1">
                <a:solidFill>
                  <a:srgbClr val="EBEBEB"/>
                </a:solidFill>
              </a:rPr>
              <a:t>Analysis</a:t>
            </a:r>
            <a:br>
              <a:rPr lang="fr-FR" sz="3600" dirty="0">
                <a:solidFill>
                  <a:srgbClr val="EBEBEB"/>
                </a:solidFill>
              </a:rPr>
            </a:br>
            <a:endParaRPr lang="fr-FR" sz="3600" dirty="0">
              <a:solidFill>
                <a:srgbClr val="EBEBEB"/>
              </a:solidFill>
            </a:endParaRPr>
          </a:p>
        </p:txBody>
      </p:sp>
      <p:sp>
        <p:nvSpPr>
          <p:cNvPr id="1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Espace réservé du contenu 5">
            <a:extLst>
              <a:ext uri="{FF2B5EF4-FFF2-40B4-BE49-F238E27FC236}">
                <a16:creationId xmlns:a16="http://schemas.microsoft.com/office/drawing/2014/main" id="{F9A13509-DB68-A045-A059-9D3F16A95D7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732072" y="938769"/>
            <a:ext cx="5811810" cy="3709641"/>
          </a:xfrm>
          <a:prstGeom prst="rect">
            <a:avLst/>
          </a:prstGeom>
          <a:effectLst/>
        </p:spPr>
      </p:pic>
      <p:sp>
        <p:nvSpPr>
          <p:cNvPr id="19"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B98F6DCF-6D29-4FC8-A07C-DC5EE3AE7544}"/>
              </a:ext>
            </a:extLst>
          </p:cNvPr>
          <p:cNvSpPr>
            <a:spLocks noGrp="1"/>
          </p:cNvSpPr>
          <p:nvPr>
            <p:ph idx="1"/>
          </p:nvPr>
        </p:nvSpPr>
        <p:spPr>
          <a:xfrm>
            <a:off x="648931" y="2438400"/>
            <a:ext cx="4166509" cy="3785419"/>
          </a:xfrm>
        </p:spPr>
        <p:txBody>
          <a:bodyPr>
            <a:normAutofit/>
          </a:bodyPr>
          <a:lstStyle/>
          <a:p>
            <a:endParaRPr lang="en-US">
              <a:solidFill>
                <a:srgbClr val="EBEBEB"/>
              </a:solidFill>
            </a:endParaRPr>
          </a:p>
        </p:txBody>
      </p:sp>
    </p:spTree>
    <p:extLst>
      <p:ext uri="{BB962C8B-B14F-4D97-AF65-F5344CB8AC3E}">
        <p14:creationId xmlns:p14="http://schemas.microsoft.com/office/powerpoint/2010/main" val="370624886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F95BAA-55AF-E046-8D5A-29EA8A83CC0E}"/>
              </a:ext>
            </a:extLst>
          </p:cNvPr>
          <p:cNvSpPr>
            <a:spLocks noGrp="1"/>
          </p:cNvSpPr>
          <p:nvPr>
            <p:ph type="title"/>
          </p:nvPr>
        </p:nvSpPr>
        <p:spPr>
          <a:xfrm>
            <a:off x="648931" y="629266"/>
            <a:ext cx="4166510" cy="1622321"/>
          </a:xfrm>
        </p:spPr>
        <p:txBody>
          <a:bodyPr>
            <a:normAutofit/>
          </a:bodyPr>
          <a:lstStyle/>
          <a:p>
            <a:pPr>
              <a:lnSpc>
                <a:spcPct val="90000"/>
              </a:lnSpc>
            </a:pPr>
            <a:r>
              <a:rPr lang="fr-FR" sz="3600">
                <a:solidFill>
                  <a:srgbClr val="EBEBEB"/>
                </a:solidFill>
              </a:rPr>
              <a:t>Exploratory Data Analysis</a:t>
            </a:r>
            <a:br>
              <a:rPr lang="fr-FR" sz="3600">
                <a:solidFill>
                  <a:srgbClr val="EBEBEB"/>
                </a:solidFill>
              </a:rPr>
            </a:br>
            <a:endParaRPr lang="fr-FR" sz="3600">
              <a:solidFill>
                <a:srgbClr val="EBEBEB"/>
              </a:solidFill>
            </a:endParaRPr>
          </a:p>
        </p:txBody>
      </p:sp>
      <p:sp>
        <p:nvSpPr>
          <p:cNvPr id="2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Espace réservé du contenu 3">
            <a:extLst>
              <a:ext uri="{FF2B5EF4-FFF2-40B4-BE49-F238E27FC236}">
                <a16:creationId xmlns:a16="http://schemas.microsoft.com/office/drawing/2014/main" id="{8A89BE8A-2C88-A54E-BDEA-EE731DDD980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093992" y="813053"/>
            <a:ext cx="5449889" cy="5231891"/>
          </a:xfrm>
          <a:prstGeom prst="rect">
            <a:avLst/>
          </a:prstGeom>
          <a:effectLst/>
        </p:spPr>
      </p:pic>
      <p:sp>
        <p:nvSpPr>
          <p:cNvPr id="29"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Espace réservé du contenu 3">
            <a:extLst>
              <a:ext uri="{FF2B5EF4-FFF2-40B4-BE49-F238E27FC236}">
                <a16:creationId xmlns:a16="http://schemas.microsoft.com/office/drawing/2014/main" id="{67929EEE-970A-6D4D-AF49-DEBF4E3EC61A}"/>
              </a:ext>
            </a:extLst>
          </p:cNvPr>
          <p:cNvSpPr>
            <a:spLocks noGrp="1"/>
          </p:cNvSpPr>
          <p:nvPr>
            <p:ph idx="1"/>
          </p:nvPr>
        </p:nvSpPr>
        <p:spPr>
          <a:xfrm>
            <a:off x="648931" y="2438400"/>
            <a:ext cx="4166509" cy="3785419"/>
          </a:xfrm>
        </p:spPr>
        <p:txBody>
          <a:bodyPr>
            <a:normAutofit/>
          </a:bodyPr>
          <a:lstStyle/>
          <a:p>
            <a:endParaRPr lang="fr-FR">
              <a:solidFill>
                <a:srgbClr val="EBEBEB"/>
              </a:solidFill>
            </a:endParaRPr>
          </a:p>
        </p:txBody>
      </p:sp>
    </p:spTree>
    <p:extLst>
      <p:ext uri="{BB962C8B-B14F-4D97-AF65-F5344CB8AC3E}">
        <p14:creationId xmlns:p14="http://schemas.microsoft.com/office/powerpoint/2010/main" val="211764514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32546D-6902-A04E-BD81-1240173956DA}"/>
              </a:ext>
            </a:extLst>
          </p:cNvPr>
          <p:cNvSpPr>
            <a:spLocks noGrp="1"/>
          </p:cNvSpPr>
          <p:nvPr>
            <p:ph type="title"/>
          </p:nvPr>
        </p:nvSpPr>
        <p:spPr/>
        <p:txBody>
          <a:bodyPr/>
          <a:lstStyle/>
          <a:p>
            <a:r>
              <a:rPr lang="fr-FR" dirty="0" err="1"/>
              <a:t>Methodologiy</a:t>
            </a:r>
            <a:br>
              <a:rPr lang="fr-FR" dirty="0"/>
            </a:br>
            <a:endParaRPr lang="fr-FR" dirty="0"/>
          </a:p>
        </p:txBody>
      </p:sp>
      <p:sp>
        <p:nvSpPr>
          <p:cNvPr id="5" name="Espace réservé du contenu 4">
            <a:extLst>
              <a:ext uri="{FF2B5EF4-FFF2-40B4-BE49-F238E27FC236}">
                <a16:creationId xmlns:a16="http://schemas.microsoft.com/office/drawing/2014/main" id="{B79647AE-4865-9147-81D1-5E3E0798FD18}"/>
              </a:ext>
            </a:extLst>
          </p:cNvPr>
          <p:cNvSpPr>
            <a:spLocks noGrp="1"/>
          </p:cNvSpPr>
          <p:nvPr>
            <p:ph idx="1"/>
          </p:nvPr>
        </p:nvSpPr>
        <p:spPr/>
        <p:txBody>
          <a:bodyPr>
            <a:normAutofit fontScale="70000" lnSpcReduction="20000"/>
          </a:bodyPr>
          <a:lstStyle/>
          <a:p>
            <a:r>
              <a:rPr lang="en-US" dirty="0"/>
              <a:t>In this project we will direct our efforts on detecting areas of Paris that have low </a:t>
            </a:r>
            <a:r>
              <a:rPr lang="en-US" dirty="0" err="1"/>
              <a:t>japaneses</a:t>
            </a:r>
            <a:r>
              <a:rPr lang="en-US" dirty="0"/>
              <a:t> restaurant density (&lt; 5), close to two middle school at least and close to one bike station at least. Given a neighborhood, we will limit our analysis to area ~1km around neighborhood center.</a:t>
            </a:r>
            <a:endParaRPr lang="fr-FR" dirty="0"/>
          </a:p>
          <a:p>
            <a:r>
              <a:rPr lang="en-US" dirty="0"/>
              <a:t>In first step we have collected the required data: location and type (category) of every restaurant within Paris, middle school in Paris and bike station in Paris. We have also identified Japanese restaurants (according to Foursquare categorization).</a:t>
            </a:r>
            <a:endParaRPr lang="fr-FR" dirty="0"/>
          </a:p>
          <a:p>
            <a:r>
              <a:rPr lang="en-US" dirty="0"/>
              <a:t>Second step in our analysis will be calculation and exploration,</a:t>
            </a:r>
            <a:endParaRPr lang="fr-FR" dirty="0"/>
          </a:p>
          <a:p>
            <a:pPr lvl="0" latinLnBrk="1"/>
            <a:r>
              <a:rPr lang="en-US" dirty="0"/>
              <a:t>number of Japanese restaurants in 1km </a:t>
            </a:r>
            <a:r>
              <a:rPr lang="en-US" dirty="0" err="1"/>
              <a:t>arround</a:t>
            </a:r>
            <a:r>
              <a:rPr lang="en-US" dirty="0"/>
              <a:t> the center each neighborhood.</a:t>
            </a:r>
            <a:endParaRPr lang="fr-FR" dirty="0"/>
          </a:p>
          <a:p>
            <a:pPr lvl="0" latinLnBrk="1"/>
            <a:r>
              <a:rPr lang="en-US" dirty="0"/>
              <a:t>number of middle school in 1km </a:t>
            </a:r>
            <a:r>
              <a:rPr lang="en-US" dirty="0" err="1"/>
              <a:t>arround</a:t>
            </a:r>
            <a:r>
              <a:rPr lang="en-US" dirty="0"/>
              <a:t> the center each neighborhood.</a:t>
            </a:r>
            <a:endParaRPr lang="fr-FR" dirty="0"/>
          </a:p>
          <a:p>
            <a:pPr lvl="0" latinLnBrk="1"/>
            <a:r>
              <a:rPr lang="en-US" dirty="0"/>
              <a:t>number of bike station in 1km </a:t>
            </a:r>
            <a:r>
              <a:rPr lang="en-US" dirty="0" err="1"/>
              <a:t>arround</a:t>
            </a:r>
            <a:r>
              <a:rPr lang="en-US" dirty="0"/>
              <a:t> the center each neighborhood</a:t>
            </a:r>
            <a:endParaRPr lang="fr-FR" dirty="0"/>
          </a:p>
          <a:p>
            <a:r>
              <a:rPr lang="en-US" dirty="0"/>
              <a:t>In third and final step we will focus on most promising areas and within those create clusters of locations that meet some basic requirements established in discussion with stakeholders: we will take into consideration locations with no more than two restaurants in radius of 250 meters, and we want locations without Japanese restaurants in radius of 400 meters. We will present map of all such locations but also create clusters (using k-means clustering) of those locations to identify general zones / neighborhoods / addresses which should be a starting point for final 'street level' exploration and search for optimal venue location by stakeholders.</a:t>
            </a:r>
            <a:endParaRPr lang="fr-FR" dirty="0"/>
          </a:p>
          <a:p>
            <a:endParaRPr lang="fr-FR" dirty="0"/>
          </a:p>
        </p:txBody>
      </p:sp>
    </p:spTree>
    <p:extLst>
      <p:ext uri="{BB962C8B-B14F-4D97-AF65-F5344CB8AC3E}">
        <p14:creationId xmlns:p14="http://schemas.microsoft.com/office/powerpoint/2010/main" val="16166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95776-B646-AB4D-B0C5-D2372112AD97}"/>
              </a:ext>
            </a:extLst>
          </p:cNvPr>
          <p:cNvSpPr>
            <a:spLocks noGrp="1"/>
          </p:cNvSpPr>
          <p:nvPr>
            <p:ph type="title"/>
          </p:nvPr>
        </p:nvSpPr>
        <p:spPr/>
        <p:txBody>
          <a:bodyPr/>
          <a:lstStyle/>
          <a:p>
            <a:r>
              <a:rPr lang="fr-FR" dirty="0" err="1"/>
              <a:t>Results</a:t>
            </a:r>
            <a:r>
              <a:rPr lang="fr-FR" dirty="0"/>
              <a:t> and Discussion</a:t>
            </a:r>
            <a:br>
              <a:rPr lang="fr-FR" dirty="0"/>
            </a:br>
            <a:endParaRPr lang="fr-FR" dirty="0"/>
          </a:p>
        </p:txBody>
      </p:sp>
      <p:sp>
        <p:nvSpPr>
          <p:cNvPr id="6" name="Espace réservé du contenu 5">
            <a:extLst>
              <a:ext uri="{FF2B5EF4-FFF2-40B4-BE49-F238E27FC236}">
                <a16:creationId xmlns:a16="http://schemas.microsoft.com/office/drawing/2014/main" id="{41A27E1A-DCAE-6B43-94F7-C05672B2AE78}"/>
              </a:ext>
            </a:extLst>
          </p:cNvPr>
          <p:cNvSpPr>
            <a:spLocks noGrp="1"/>
          </p:cNvSpPr>
          <p:nvPr>
            <p:ph idx="1"/>
          </p:nvPr>
        </p:nvSpPr>
        <p:spPr/>
        <p:txBody>
          <a:bodyPr>
            <a:normAutofit fontScale="70000" lnSpcReduction="20000"/>
          </a:bodyPr>
          <a:lstStyle/>
          <a:p>
            <a:r>
              <a:rPr lang="en-US" dirty="0"/>
              <a:t>Our analysis shows us a very high number of restaurants in Paris and a very high concentration of Japanese restaurant in the center of Paris. We then focused on the outermost neighborhoods while staying in Paris. We held the neighborhoods with a low number of Japanese restaurants (&lt;= 3), a large number of bike stations (&gt; = 3) and with a number of colleges also raised to give more chance to our future Japanese restaurant.</a:t>
            </a:r>
            <a:endParaRPr lang="fr-FR" dirty="0"/>
          </a:p>
          <a:p>
            <a:r>
              <a:rPr lang="en-US" dirty="0"/>
              <a:t>First of all, we retrieved all the data on a site set up by the city of Paris (data are available for free). We then proceeded to a data processing before retrieving the list of restaurants (especially Japanese restaurants) with foursquare. The data collected on bike stations and schools, also allowed us to make an aggregation to determine the optimal location for our next restaurant.</a:t>
            </a:r>
            <a:endParaRPr lang="fr-FR" dirty="0"/>
          </a:p>
          <a:p>
            <a:r>
              <a:rPr lang="en-US" dirty="0"/>
              <a:t>Result of all this is 40 zones containing largest number of potential new restaurant locations based on number of and distance to existing </a:t>
            </a:r>
            <a:r>
              <a:rPr lang="en-US" dirty="0" err="1"/>
              <a:t>japanese</a:t>
            </a:r>
            <a:r>
              <a:rPr lang="en-US" dirty="0"/>
              <a:t> restaurant - both restaurants in general and Japanese restaurants particularly. This, of course, does not imply that those zones are actually optimal locations for a new restaurant! Purpose of this analysis was to only provide info on neighborhoods in Paris it is entirely possible that there is a very good reason for small number of restaurants in any of those neighborhoods,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r>
              <a:rPr lang="fr-FR" dirty="0"/>
              <a:t> </a:t>
            </a:r>
          </a:p>
        </p:txBody>
      </p:sp>
    </p:spTree>
    <p:extLst>
      <p:ext uri="{BB962C8B-B14F-4D97-AF65-F5344CB8AC3E}">
        <p14:creationId xmlns:p14="http://schemas.microsoft.com/office/powerpoint/2010/main" val="3912710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TotalTime>
  <Words>1093</Words>
  <Application>Microsoft Macintosh PowerPoint</Application>
  <PresentationFormat>Grand écran</PresentationFormat>
  <Paragraphs>35</Paragraphs>
  <Slides>11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Century Gothic</vt:lpstr>
      <vt:lpstr>Wingdings 3</vt:lpstr>
      <vt:lpstr>Ion</vt:lpstr>
      <vt:lpstr>Predicting Optimal location in Paris for a new Japanese restaurant </vt:lpstr>
      <vt:lpstr>Introduction </vt:lpstr>
      <vt:lpstr>Data acquisition and cleaning </vt:lpstr>
      <vt:lpstr>Exploratory Data Analysis </vt:lpstr>
      <vt:lpstr>Exploratory Data Analysis </vt:lpstr>
      <vt:lpstr>Exploratory Data Analysis </vt:lpstr>
      <vt:lpstr>Exploratory Data Analysis </vt:lpstr>
      <vt:lpstr>Methodologiy </vt:lpstr>
      <vt:lpstr>Results and Discussion </vt:lpstr>
      <vt:lpstr>Results and 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Optimal location in Paris for a new Japanese restaurant </dc:title>
  <dc:creator>IDRISSA CAMARA</dc:creator>
  <cp:lastModifiedBy>IDRISSA CAMARA</cp:lastModifiedBy>
  <cp:revision>1</cp:revision>
  <dcterms:created xsi:type="dcterms:W3CDTF">2019-09-22T19:51:59Z</dcterms:created>
  <dcterms:modified xsi:type="dcterms:W3CDTF">2019-09-22T19:55:20Z</dcterms:modified>
</cp:coreProperties>
</file>